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5"/>
  </p:notesMasterIdLst>
  <p:sldIdLst>
    <p:sldId id="306" r:id="rId5"/>
    <p:sldId id="307" r:id="rId6"/>
    <p:sldId id="308" r:id="rId7"/>
    <p:sldId id="314" r:id="rId8"/>
    <p:sldId id="313" r:id="rId9"/>
    <p:sldId id="294" r:id="rId10"/>
    <p:sldId id="295" r:id="rId11"/>
    <p:sldId id="315" r:id="rId12"/>
    <p:sldId id="305" r:id="rId13"/>
    <p:sldId id="31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967" autoAdjust="0"/>
  </p:normalViewPr>
  <p:slideViewPr>
    <p:cSldViewPr snapToGrid="0">
      <p:cViewPr varScale="1">
        <p:scale>
          <a:sx n="78" d="100"/>
          <a:sy n="78" d="100"/>
        </p:scale>
        <p:origin x="719" y="55"/>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89A015-A703-4C6E-82AD-069EFA60CB8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2764958-6E7D-4881-B890-8D4FFE638ED5}">
      <dgm:prSet/>
      <dgm:spPr/>
      <dgm:t>
        <a:bodyPr/>
        <a:lstStyle/>
        <a:p>
          <a:pPr>
            <a:lnSpc>
              <a:spcPct val="100000"/>
            </a:lnSpc>
          </a:pPr>
          <a:r>
            <a:rPr lang="en-GB"/>
            <a:t>Understanding the data model</a:t>
          </a:r>
          <a:endParaRPr lang="en-US"/>
        </a:p>
      </dgm:t>
    </dgm:pt>
    <dgm:pt modelId="{7CDA3B71-B515-4B77-9693-E083C88A5EAF}" type="parTrans" cxnId="{C8EB09E8-C21E-40B7-8933-371126D9F3F6}">
      <dgm:prSet/>
      <dgm:spPr/>
      <dgm:t>
        <a:bodyPr/>
        <a:lstStyle/>
        <a:p>
          <a:endParaRPr lang="en-US"/>
        </a:p>
      </dgm:t>
    </dgm:pt>
    <dgm:pt modelId="{D5BED312-0018-4987-AE93-612875C8C490}" type="sibTrans" cxnId="{C8EB09E8-C21E-40B7-8933-371126D9F3F6}">
      <dgm:prSet/>
      <dgm:spPr/>
      <dgm:t>
        <a:bodyPr/>
        <a:lstStyle/>
        <a:p>
          <a:endParaRPr lang="en-US"/>
        </a:p>
      </dgm:t>
    </dgm:pt>
    <dgm:pt modelId="{D266C3E9-5867-44CA-979B-6B99F7676D03}">
      <dgm:prSet/>
      <dgm:spPr/>
      <dgm:t>
        <a:bodyPr/>
        <a:lstStyle/>
        <a:p>
          <a:pPr>
            <a:lnSpc>
              <a:spcPct val="100000"/>
            </a:lnSpc>
          </a:pPr>
          <a:r>
            <a:rPr lang="en-IN"/>
            <a:t>Data Cleaning</a:t>
          </a:r>
          <a:endParaRPr lang="en-US"/>
        </a:p>
      </dgm:t>
    </dgm:pt>
    <dgm:pt modelId="{2DB66145-6C0A-4839-BF50-215EF73A2E31}" type="parTrans" cxnId="{E146CFAE-3F1C-4FB3-B18A-7284321356CB}">
      <dgm:prSet/>
      <dgm:spPr/>
      <dgm:t>
        <a:bodyPr/>
        <a:lstStyle/>
        <a:p>
          <a:endParaRPr lang="en-US"/>
        </a:p>
      </dgm:t>
    </dgm:pt>
    <dgm:pt modelId="{9A47DB97-DB9D-40A9-8498-FC09D0BFFA29}" type="sibTrans" cxnId="{E146CFAE-3F1C-4FB3-B18A-7284321356CB}">
      <dgm:prSet/>
      <dgm:spPr/>
      <dgm:t>
        <a:bodyPr/>
        <a:lstStyle/>
        <a:p>
          <a:endParaRPr lang="en-US"/>
        </a:p>
      </dgm:t>
    </dgm:pt>
    <dgm:pt modelId="{47B67FD6-D995-4328-9159-0021E1B319CC}">
      <dgm:prSet/>
      <dgm:spPr/>
      <dgm:t>
        <a:bodyPr/>
        <a:lstStyle/>
        <a:p>
          <a:pPr>
            <a:lnSpc>
              <a:spcPct val="100000"/>
            </a:lnSpc>
          </a:pPr>
          <a:r>
            <a:rPr lang="en-IN"/>
            <a:t>Merging Data</a:t>
          </a:r>
          <a:endParaRPr lang="en-US"/>
        </a:p>
      </dgm:t>
    </dgm:pt>
    <dgm:pt modelId="{0F9D6F34-4F0E-4612-835C-BB182EFC7BA3}" type="parTrans" cxnId="{FCBF6765-8BAC-4D92-87DE-4CE2979149C0}">
      <dgm:prSet/>
      <dgm:spPr/>
      <dgm:t>
        <a:bodyPr/>
        <a:lstStyle/>
        <a:p>
          <a:endParaRPr lang="en-US"/>
        </a:p>
      </dgm:t>
    </dgm:pt>
    <dgm:pt modelId="{427BDDC5-CC12-45AD-BC43-9EEC97E3767A}" type="sibTrans" cxnId="{FCBF6765-8BAC-4D92-87DE-4CE2979149C0}">
      <dgm:prSet/>
      <dgm:spPr/>
      <dgm:t>
        <a:bodyPr/>
        <a:lstStyle/>
        <a:p>
          <a:endParaRPr lang="en-US"/>
        </a:p>
      </dgm:t>
    </dgm:pt>
    <dgm:pt modelId="{BD9FEAD6-B421-4726-A332-1935862593A6}">
      <dgm:prSet/>
      <dgm:spPr/>
      <dgm:t>
        <a:bodyPr/>
        <a:lstStyle/>
        <a:p>
          <a:pPr>
            <a:lnSpc>
              <a:spcPct val="100000"/>
            </a:lnSpc>
          </a:pPr>
          <a:r>
            <a:rPr lang="en-IN"/>
            <a:t>Analyse Data</a:t>
          </a:r>
          <a:endParaRPr lang="en-US"/>
        </a:p>
      </dgm:t>
    </dgm:pt>
    <dgm:pt modelId="{2EC39B61-355E-4A2C-9C2C-8EDA899520CC}" type="parTrans" cxnId="{D643AC0C-1527-45D2-8580-A4C0697E6FAD}">
      <dgm:prSet/>
      <dgm:spPr/>
      <dgm:t>
        <a:bodyPr/>
        <a:lstStyle/>
        <a:p>
          <a:endParaRPr lang="en-US"/>
        </a:p>
      </dgm:t>
    </dgm:pt>
    <dgm:pt modelId="{D532DB11-F3A4-4E4C-8B00-DD7C299E4D74}" type="sibTrans" cxnId="{D643AC0C-1527-45D2-8580-A4C0697E6FAD}">
      <dgm:prSet/>
      <dgm:spPr/>
      <dgm:t>
        <a:bodyPr/>
        <a:lstStyle/>
        <a:p>
          <a:endParaRPr lang="en-US"/>
        </a:p>
      </dgm:t>
    </dgm:pt>
    <dgm:pt modelId="{9F0F63B8-3D55-421C-8FE3-74CFCB330BB7}">
      <dgm:prSet/>
      <dgm:spPr/>
      <dgm:t>
        <a:bodyPr/>
        <a:lstStyle/>
        <a:p>
          <a:pPr>
            <a:lnSpc>
              <a:spcPct val="100000"/>
            </a:lnSpc>
          </a:pPr>
          <a:r>
            <a:rPr lang="en-IN"/>
            <a:t>Share Findings</a:t>
          </a:r>
          <a:endParaRPr lang="en-US"/>
        </a:p>
      </dgm:t>
    </dgm:pt>
    <dgm:pt modelId="{F9DBDDF2-75C9-4925-A928-6A7017BADD90}" type="parTrans" cxnId="{0E51111E-AB03-4204-855B-E1D53A4B3912}">
      <dgm:prSet/>
      <dgm:spPr/>
      <dgm:t>
        <a:bodyPr/>
        <a:lstStyle/>
        <a:p>
          <a:endParaRPr lang="en-US"/>
        </a:p>
      </dgm:t>
    </dgm:pt>
    <dgm:pt modelId="{5E994D18-0538-4815-A3EF-95827E1AEEB2}" type="sibTrans" cxnId="{0E51111E-AB03-4204-855B-E1D53A4B3912}">
      <dgm:prSet/>
      <dgm:spPr/>
      <dgm:t>
        <a:bodyPr/>
        <a:lstStyle/>
        <a:p>
          <a:endParaRPr lang="en-US"/>
        </a:p>
      </dgm:t>
    </dgm:pt>
    <dgm:pt modelId="{84D75A65-8D71-4150-A4F6-37CA127C9363}" type="pres">
      <dgm:prSet presAssocID="{0689A015-A703-4C6E-82AD-069EFA60CB8C}" presName="root" presStyleCnt="0">
        <dgm:presLayoutVars>
          <dgm:dir/>
          <dgm:resizeHandles val="exact"/>
        </dgm:presLayoutVars>
      </dgm:prSet>
      <dgm:spPr/>
    </dgm:pt>
    <dgm:pt modelId="{5C72E64F-BBBC-4A75-A607-ABD4BB965080}" type="pres">
      <dgm:prSet presAssocID="{22764958-6E7D-4881-B890-8D4FFE638ED5}" presName="compNode" presStyleCnt="0"/>
      <dgm:spPr/>
    </dgm:pt>
    <dgm:pt modelId="{59563C95-8CED-44B8-8BDF-ADBE325899EB}" type="pres">
      <dgm:prSet presAssocID="{22764958-6E7D-4881-B890-8D4FFE638ED5}" presName="bgRect" presStyleLbl="bgShp" presStyleIdx="0" presStyleCnt="5" custLinFactY="-56856" custLinFactNeighborX="-1007" custLinFactNeighborY="-100000"/>
      <dgm:spPr/>
    </dgm:pt>
    <dgm:pt modelId="{2F242B3C-6A09-4055-B0A3-0EC776A429AF}" type="pres">
      <dgm:prSet presAssocID="{22764958-6E7D-4881-B890-8D4FFE638ED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29BD9C94-9248-4AC5-B1BC-964BA800B62C}" type="pres">
      <dgm:prSet presAssocID="{22764958-6E7D-4881-B890-8D4FFE638ED5}" presName="spaceRect" presStyleCnt="0"/>
      <dgm:spPr/>
    </dgm:pt>
    <dgm:pt modelId="{912DF473-A9BD-4D93-9E6D-FF125D805FC4}" type="pres">
      <dgm:prSet presAssocID="{22764958-6E7D-4881-B890-8D4FFE638ED5}" presName="parTx" presStyleLbl="revTx" presStyleIdx="0" presStyleCnt="5">
        <dgm:presLayoutVars>
          <dgm:chMax val="0"/>
          <dgm:chPref val="0"/>
        </dgm:presLayoutVars>
      </dgm:prSet>
      <dgm:spPr/>
    </dgm:pt>
    <dgm:pt modelId="{39C1749E-E9ED-41DD-BCC3-C09E559C7A28}" type="pres">
      <dgm:prSet presAssocID="{D5BED312-0018-4987-AE93-612875C8C490}" presName="sibTrans" presStyleCnt="0"/>
      <dgm:spPr/>
    </dgm:pt>
    <dgm:pt modelId="{218705FB-6843-4CA2-80E2-36BDD4CC2AC2}" type="pres">
      <dgm:prSet presAssocID="{D266C3E9-5867-44CA-979B-6B99F7676D03}" presName="compNode" presStyleCnt="0"/>
      <dgm:spPr/>
    </dgm:pt>
    <dgm:pt modelId="{09C47C00-5BA6-4DBC-B70E-75C484260D6E}" type="pres">
      <dgm:prSet presAssocID="{D266C3E9-5867-44CA-979B-6B99F7676D03}" presName="bgRect" presStyleLbl="bgShp" presStyleIdx="1" presStyleCnt="5"/>
      <dgm:spPr/>
    </dgm:pt>
    <dgm:pt modelId="{2CD86B4B-D6D8-4C72-8178-6126FF6DC167}" type="pres">
      <dgm:prSet presAssocID="{D266C3E9-5867-44CA-979B-6B99F7676D0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p and bucket"/>
        </a:ext>
      </dgm:extLst>
    </dgm:pt>
    <dgm:pt modelId="{5E22FD8D-5454-4F0A-9286-34F292E4E0DF}" type="pres">
      <dgm:prSet presAssocID="{D266C3E9-5867-44CA-979B-6B99F7676D03}" presName="spaceRect" presStyleCnt="0"/>
      <dgm:spPr/>
    </dgm:pt>
    <dgm:pt modelId="{22913B9F-CE9E-48F5-8629-F14CC346973F}" type="pres">
      <dgm:prSet presAssocID="{D266C3E9-5867-44CA-979B-6B99F7676D03}" presName="parTx" presStyleLbl="revTx" presStyleIdx="1" presStyleCnt="5">
        <dgm:presLayoutVars>
          <dgm:chMax val="0"/>
          <dgm:chPref val="0"/>
        </dgm:presLayoutVars>
      </dgm:prSet>
      <dgm:spPr/>
    </dgm:pt>
    <dgm:pt modelId="{9A6D713F-157A-4E18-A39B-5575EEB3AF68}" type="pres">
      <dgm:prSet presAssocID="{9A47DB97-DB9D-40A9-8498-FC09D0BFFA29}" presName="sibTrans" presStyleCnt="0"/>
      <dgm:spPr/>
    </dgm:pt>
    <dgm:pt modelId="{6A36D081-C465-4FF5-BE7C-CF27B39FD3ED}" type="pres">
      <dgm:prSet presAssocID="{47B67FD6-D995-4328-9159-0021E1B319CC}" presName="compNode" presStyleCnt="0"/>
      <dgm:spPr/>
    </dgm:pt>
    <dgm:pt modelId="{BC175951-70F9-447B-9971-6B8F894A53DE}" type="pres">
      <dgm:prSet presAssocID="{47B67FD6-D995-4328-9159-0021E1B319CC}" presName="bgRect" presStyleLbl="bgShp" presStyleIdx="2" presStyleCnt="5"/>
      <dgm:spPr/>
    </dgm:pt>
    <dgm:pt modelId="{F61EAB82-1689-4431-A1AD-F577CE68D1DF}" type="pres">
      <dgm:prSet presAssocID="{47B67FD6-D995-4328-9159-0021E1B319C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orkflow"/>
        </a:ext>
      </dgm:extLst>
    </dgm:pt>
    <dgm:pt modelId="{68C0445E-FA2A-4FD2-8B77-8B7D0D890435}" type="pres">
      <dgm:prSet presAssocID="{47B67FD6-D995-4328-9159-0021E1B319CC}" presName="spaceRect" presStyleCnt="0"/>
      <dgm:spPr/>
    </dgm:pt>
    <dgm:pt modelId="{72090079-F96B-4EE6-85E3-75B698389B5B}" type="pres">
      <dgm:prSet presAssocID="{47B67FD6-D995-4328-9159-0021E1B319CC}" presName="parTx" presStyleLbl="revTx" presStyleIdx="2" presStyleCnt="5">
        <dgm:presLayoutVars>
          <dgm:chMax val="0"/>
          <dgm:chPref val="0"/>
        </dgm:presLayoutVars>
      </dgm:prSet>
      <dgm:spPr/>
    </dgm:pt>
    <dgm:pt modelId="{E77DBB6A-2893-41DB-99BB-4FD25B674959}" type="pres">
      <dgm:prSet presAssocID="{427BDDC5-CC12-45AD-BC43-9EEC97E3767A}" presName="sibTrans" presStyleCnt="0"/>
      <dgm:spPr/>
    </dgm:pt>
    <dgm:pt modelId="{925788E0-6207-4BF0-8A38-CE38CB3C66DA}" type="pres">
      <dgm:prSet presAssocID="{BD9FEAD6-B421-4726-A332-1935862593A6}" presName="compNode" presStyleCnt="0"/>
      <dgm:spPr/>
    </dgm:pt>
    <dgm:pt modelId="{C1DCB393-0A4D-4A6B-B10C-EDA352FD8479}" type="pres">
      <dgm:prSet presAssocID="{BD9FEAD6-B421-4726-A332-1935862593A6}" presName="bgRect" presStyleLbl="bgShp" presStyleIdx="3" presStyleCnt="5"/>
      <dgm:spPr/>
    </dgm:pt>
    <dgm:pt modelId="{CE78CF7C-C953-4CB1-B859-BF59E96C3557}" type="pres">
      <dgm:prSet presAssocID="{BD9FEAD6-B421-4726-A332-1935862593A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chart"/>
        </a:ext>
      </dgm:extLst>
    </dgm:pt>
    <dgm:pt modelId="{EF9F4F2B-F425-44A8-AA10-DEEAD043901C}" type="pres">
      <dgm:prSet presAssocID="{BD9FEAD6-B421-4726-A332-1935862593A6}" presName="spaceRect" presStyleCnt="0"/>
      <dgm:spPr/>
    </dgm:pt>
    <dgm:pt modelId="{7F25242A-0F4C-4650-88AF-49DA4DD04994}" type="pres">
      <dgm:prSet presAssocID="{BD9FEAD6-B421-4726-A332-1935862593A6}" presName="parTx" presStyleLbl="revTx" presStyleIdx="3" presStyleCnt="5">
        <dgm:presLayoutVars>
          <dgm:chMax val="0"/>
          <dgm:chPref val="0"/>
        </dgm:presLayoutVars>
      </dgm:prSet>
      <dgm:spPr/>
    </dgm:pt>
    <dgm:pt modelId="{258AC5FE-689A-45C4-A37C-9F331A7AD1AA}" type="pres">
      <dgm:prSet presAssocID="{D532DB11-F3A4-4E4C-8B00-DD7C299E4D74}" presName="sibTrans" presStyleCnt="0"/>
      <dgm:spPr/>
    </dgm:pt>
    <dgm:pt modelId="{672C560A-711C-4332-A913-1C94E2E4B781}" type="pres">
      <dgm:prSet presAssocID="{9F0F63B8-3D55-421C-8FE3-74CFCB330BB7}" presName="compNode" presStyleCnt="0"/>
      <dgm:spPr/>
    </dgm:pt>
    <dgm:pt modelId="{86E84E88-26F3-4C71-ADDC-27407DC3A934}" type="pres">
      <dgm:prSet presAssocID="{9F0F63B8-3D55-421C-8FE3-74CFCB330BB7}" presName="bgRect" presStyleLbl="bgShp" presStyleIdx="4" presStyleCnt="5"/>
      <dgm:spPr/>
    </dgm:pt>
    <dgm:pt modelId="{A7BD9483-EC69-4B0B-87EF-5BA721391381}" type="pres">
      <dgm:prSet presAssocID="{9F0F63B8-3D55-421C-8FE3-74CFCB330BB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at"/>
        </a:ext>
      </dgm:extLst>
    </dgm:pt>
    <dgm:pt modelId="{096C65E5-7E20-4BB2-A00F-95957CE447A7}" type="pres">
      <dgm:prSet presAssocID="{9F0F63B8-3D55-421C-8FE3-74CFCB330BB7}" presName="spaceRect" presStyleCnt="0"/>
      <dgm:spPr/>
    </dgm:pt>
    <dgm:pt modelId="{3FDAA682-6460-4EF2-8186-1C6750D87FEC}" type="pres">
      <dgm:prSet presAssocID="{9F0F63B8-3D55-421C-8FE3-74CFCB330BB7}" presName="parTx" presStyleLbl="revTx" presStyleIdx="4" presStyleCnt="5">
        <dgm:presLayoutVars>
          <dgm:chMax val="0"/>
          <dgm:chPref val="0"/>
        </dgm:presLayoutVars>
      </dgm:prSet>
      <dgm:spPr/>
    </dgm:pt>
  </dgm:ptLst>
  <dgm:cxnLst>
    <dgm:cxn modelId="{D643AC0C-1527-45D2-8580-A4C0697E6FAD}" srcId="{0689A015-A703-4C6E-82AD-069EFA60CB8C}" destId="{BD9FEAD6-B421-4726-A332-1935862593A6}" srcOrd="3" destOrd="0" parTransId="{2EC39B61-355E-4A2C-9C2C-8EDA899520CC}" sibTransId="{D532DB11-F3A4-4E4C-8B00-DD7C299E4D74}"/>
    <dgm:cxn modelId="{0E51111E-AB03-4204-855B-E1D53A4B3912}" srcId="{0689A015-A703-4C6E-82AD-069EFA60CB8C}" destId="{9F0F63B8-3D55-421C-8FE3-74CFCB330BB7}" srcOrd="4" destOrd="0" parTransId="{F9DBDDF2-75C9-4925-A928-6A7017BADD90}" sibTransId="{5E994D18-0538-4815-A3EF-95827E1AEEB2}"/>
    <dgm:cxn modelId="{E86B4C2D-A13A-4D39-ADFC-23DEA8AC92A8}" type="presOf" srcId="{0689A015-A703-4C6E-82AD-069EFA60CB8C}" destId="{84D75A65-8D71-4150-A4F6-37CA127C9363}" srcOrd="0" destOrd="0" presId="urn:microsoft.com/office/officeart/2018/2/layout/IconVerticalSolidList"/>
    <dgm:cxn modelId="{5526C337-A648-467F-A7DD-76B9FB3917C2}" type="presOf" srcId="{47B67FD6-D995-4328-9159-0021E1B319CC}" destId="{72090079-F96B-4EE6-85E3-75B698389B5B}" srcOrd="0" destOrd="0" presId="urn:microsoft.com/office/officeart/2018/2/layout/IconVerticalSolidList"/>
    <dgm:cxn modelId="{FCBF6765-8BAC-4D92-87DE-4CE2979149C0}" srcId="{0689A015-A703-4C6E-82AD-069EFA60CB8C}" destId="{47B67FD6-D995-4328-9159-0021E1B319CC}" srcOrd="2" destOrd="0" parTransId="{0F9D6F34-4F0E-4612-835C-BB182EFC7BA3}" sibTransId="{427BDDC5-CC12-45AD-BC43-9EEC97E3767A}"/>
    <dgm:cxn modelId="{F725EE46-ABC0-4082-8665-40135A38BFD9}" type="presOf" srcId="{D266C3E9-5867-44CA-979B-6B99F7676D03}" destId="{22913B9F-CE9E-48F5-8629-F14CC346973F}" srcOrd="0" destOrd="0" presId="urn:microsoft.com/office/officeart/2018/2/layout/IconVerticalSolidList"/>
    <dgm:cxn modelId="{93F27D87-173D-4B41-84F8-DE4A21890798}" type="presOf" srcId="{BD9FEAD6-B421-4726-A332-1935862593A6}" destId="{7F25242A-0F4C-4650-88AF-49DA4DD04994}" srcOrd="0" destOrd="0" presId="urn:microsoft.com/office/officeart/2018/2/layout/IconVerticalSolidList"/>
    <dgm:cxn modelId="{E146CFAE-3F1C-4FB3-B18A-7284321356CB}" srcId="{0689A015-A703-4C6E-82AD-069EFA60CB8C}" destId="{D266C3E9-5867-44CA-979B-6B99F7676D03}" srcOrd="1" destOrd="0" parTransId="{2DB66145-6C0A-4839-BF50-215EF73A2E31}" sibTransId="{9A47DB97-DB9D-40A9-8498-FC09D0BFFA29}"/>
    <dgm:cxn modelId="{76A961D5-0FC1-4396-84CE-B8543EB960EE}" type="presOf" srcId="{22764958-6E7D-4881-B890-8D4FFE638ED5}" destId="{912DF473-A9BD-4D93-9E6D-FF125D805FC4}" srcOrd="0" destOrd="0" presId="urn:microsoft.com/office/officeart/2018/2/layout/IconVerticalSolidList"/>
    <dgm:cxn modelId="{3D5022D9-80D8-45F6-9363-6843550392B0}" type="presOf" srcId="{9F0F63B8-3D55-421C-8FE3-74CFCB330BB7}" destId="{3FDAA682-6460-4EF2-8186-1C6750D87FEC}" srcOrd="0" destOrd="0" presId="urn:microsoft.com/office/officeart/2018/2/layout/IconVerticalSolidList"/>
    <dgm:cxn modelId="{C8EB09E8-C21E-40B7-8933-371126D9F3F6}" srcId="{0689A015-A703-4C6E-82AD-069EFA60CB8C}" destId="{22764958-6E7D-4881-B890-8D4FFE638ED5}" srcOrd="0" destOrd="0" parTransId="{7CDA3B71-B515-4B77-9693-E083C88A5EAF}" sibTransId="{D5BED312-0018-4987-AE93-612875C8C490}"/>
    <dgm:cxn modelId="{D68E8FD6-1013-4201-A395-2FAFB43F69DE}" type="presParOf" srcId="{84D75A65-8D71-4150-A4F6-37CA127C9363}" destId="{5C72E64F-BBBC-4A75-A607-ABD4BB965080}" srcOrd="0" destOrd="0" presId="urn:microsoft.com/office/officeart/2018/2/layout/IconVerticalSolidList"/>
    <dgm:cxn modelId="{DA6EFAED-E06C-49EC-9351-0A460738AC25}" type="presParOf" srcId="{5C72E64F-BBBC-4A75-A607-ABD4BB965080}" destId="{59563C95-8CED-44B8-8BDF-ADBE325899EB}" srcOrd="0" destOrd="0" presId="urn:microsoft.com/office/officeart/2018/2/layout/IconVerticalSolidList"/>
    <dgm:cxn modelId="{762C072F-2B2E-43E4-9906-2E24FA2B38DF}" type="presParOf" srcId="{5C72E64F-BBBC-4A75-A607-ABD4BB965080}" destId="{2F242B3C-6A09-4055-B0A3-0EC776A429AF}" srcOrd="1" destOrd="0" presId="urn:microsoft.com/office/officeart/2018/2/layout/IconVerticalSolidList"/>
    <dgm:cxn modelId="{3DEBBED2-F4AA-4B15-B5B7-0E92E5FE0A6E}" type="presParOf" srcId="{5C72E64F-BBBC-4A75-A607-ABD4BB965080}" destId="{29BD9C94-9248-4AC5-B1BC-964BA800B62C}" srcOrd="2" destOrd="0" presId="urn:microsoft.com/office/officeart/2018/2/layout/IconVerticalSolidList"/>
    <dgm:cxn modelId="{C5DE2860-C0BC-40D6-9611-6B6B2B7E571D}" type="presParOf" srcId="{5C72E64F-BBBC-4A75-A607-ABD4BB965080}" destId="{912DF473-A9BD-4D93-9E6D-FF125D805FC4}" srcOrd="3" destOrd="0" presId="urn:microsoft.com/office/officeart/2018/2/layout/IconVerticalSolidList"/>
    <dgm:cxn modelId="{AACAAB4F-4987-4289-9ACD-5DE96AC9DC27}" type="presParOf" srcId="{84D75A65-8D71-4150-A4F6-37CA127C9363}" destId="{39C1749E-E9ED-41DD-BCC3-C09E559C7A28}" srcOrd="1" destOrd="0" presId="urn:microsoft.com/office/officeart/2018/2/layout/IconVerticalSolidList"/>
    <dgm:cxn modelId="{89BA0443-6667-4CC0-A853-5C93BE05116D}" type="presParOf" srcId="{84D75A65-8D71-4150-A4F6-37CA127C9363}" destId="{218705FB-6843-4CA2-80E2-36BDD4CC2AC2}" srcOrd="2" destOrd="0" presId="urn:microsoft.com/office/officeart/2018/2/layout/IconVerticalSolidList"/>
    <dgm:cxn modelId="{C2D29469-032E-4565-AE7C-FAF3D8BC84DD}" type="presParOf" srcId="{218705FB-6843-4CA2-80E2-36BDD4CC2AC2}" destId="{09C47C00-5BA6-4DBC-B70E-75C484260D6E}" srcOrd="0" destOrd="0" presId="urn:microsoft.com/office/officeart/2018/2/layout/IconVerticalSolidList"/>
    <dgm:cxn modelId="{F12405C7-E97C-40AA-A55A-F6DB6B6695D2}" type="presParOf" srcId="{218705FB-6843-4CA2-80E2-36BDD4CC2AC2}" destId="{2CD86B4B-D6D8-4C72-8178-6126FF6DC167}" srcOrd="1" destOrd="0" presId="urn:microsoft.com/office/officeart/2018/2/layout/IconVerticalSolidList"/>
    <dgm:cxn modelId="{A8082A7A-EF08-4A38-89D7-1EDCA4A44266}" type="presParOf" srcId="{218705FB-6843-4CA2-80E2-36BDD4CC2AC2}" destId="{5E22FD8D-5454-4F0A-9286-34F292E4E0DF}" srcOrd="2" destOrd="0" presId="urn:microsoft.com/office/officeart/2018/2/layout/IconVerticalSolidList"/>
    <dgm:cxn modelId="{93815F2B-1295-4274-B2D8-BE60E5239599}" type="presParOf" srcId="{218705FB-6843-4CA2-80E2-36BDD4CC2AC2}" destId="{22913B9F-CE9E-48F5-8629-F14CC346973F}" srcOrd="3" destOrd="0" presId="urn:microsoft.com/office/officeart/2018/2/layout/IconVerticalSolidList"/>
    <dgm:cxn modelId="{E2D194EA-6EFD-43C0-B33B-0BD65298EB4D}" type="presParOf" srcId="{84D75A65-8D71-4150-A4F6-37CA127C9363}" destId="{9A6D713F-157A-4E18-A39B-5575EEB3AF68}" srcOrd="3" destOrd="0" presId="urn:microsoft.com/office/officeart/2018/2/layout/IconVerticalSolidList"/>
    <dgm:cxn modelId="{46EF9BC9-F4B7-4E2F-834C-C19A1CC20D5B}" type="presParOf" srcId="{84D75A65-8D71-4150-A4F6-37CA127C9363}" destId="{6A36D081-C465-4FF5-BE7C-CF27B39FD3ED}" srcOrd="4" destOrd="0" presId="urn:microsoft.com/office/officeart/2018/2/layout/IconVerticalSolidList"/>
    <dgm:cxn modelId="{BA817162-05E9-46AD-A7C4-3410E7664C67}" type="presParOf" srcId="{6A36D081-C465-4FF5-BE7C-CF27B39FD3ED}" destId="{BC175951-70F9-447B-9971-6B8F894A53DE}" srcOrd="0" destOrd="0" presId="urn:microsoft.com/office/officeart/2018/2/layout/IconVerticalSolidList"/>
    <dgm:cxn modelId="{3D740FDF-90D1-467E-98BE-1AA31AAF5C86}" type="presParOf" srcId="{6A36D081-C465-4FF5-BE7C-CF27B39FD3ED}" destId="{F61EAB82-1689-4431-A1AD-F577CE68D1DF}" srcOrd="1" destOrd="0" presId="urn:microsoft.com/office/officeart/2018/2/layout/IconVerticalSolidList"/>
    <dgm:cxn modelId="{C45089A9-4B77-4A9E-8524-AF5F64B8DFBD}" type="presParOf" srcId="{6A36D081-C465-4FF5-BE7C-CF27B39FD3ED}" destId="{68C0445E-FA2A-4FD2-8B77-8B7D0D890435}" srcOrd="2" destOrd="0" presId="urn:microsoft.com/office/officeart/2018/2/layout/IconVerticalSolidList"/>
    <dgm:cxn modelId="{7F4746AF-B9BA-4A58-90F0-BC929D19A182}" type="presParOf" srcId="{6A36D081-C465-4FF5-BE7C-CF27B39FD3ED}" destId="{72090079-F96B-4EE6-85E3-75B698389B5B}" srcOrd="3" destOrd="0" presId="urn:microsoft.com/office/officeart/2018/2/layout/IconVerticalSolidList"/>
    <dgm:cxn modelId="{551A5A87-66FA-4E1C-B62C-90E7E43363BD}" type="presParOf" srcId="{84D75A65-8D71-4150-A4F6-37CA127C9363}" destId="{E77DBB6A-2893-41DB-99BB-4FD25B674959}" srcOrd="5" destOrd="0" presId="urn:microsoft.com/office/officeart/2018/2/layout/IconVerticalSolidList"/>
    <dgm:cxn modelId="{915460E5-FF5E-44E2-843B-71773BBE76AC}" type="presParOf" srcId="{84D75A65-8D71-4150-A4F6-37CA127C9363}" destId="{925788E0-6207-4BF0-8A38-CE38CB3C66DA}" srcOrd="6" destOrd="0" presId="urn:microsoft.com/office/officeart/2018/2/layout/IconVerticalSolidList"/>
    <dgm:cxn modelId="{8C3B3707-67F9-4308-9F44-95E213341043}" type="presParOf" srcId="{925788E0-6207-4BF0-8A38-CE38CB3C66DA}" destId="{C1DCB393-0A4D-4A6B-B10C-EDA352FD8479}" srcOrd="0" destOrd="0" presId="urn:microsoft.com/office/officeart/2018/2/layout/IconVerticalSolidList"/>
    <dgm:cxn modelId="{8B930187-48C6-49CC-BF42-B54BA9C50C14}" type="presParOf" srcId="{925788E0-6207-4BF0-8A38-CE38CB3C66DA}" destId="{CE78CF7C-C953-4CB1-B859-BF59E96C3557}" srcOrd="1" destOrd="0" presId="urn:microsoft.com/office/officeart/2018/2/layout/IconVerticalSolidList"/>
    <dgm:cxn modelId="{C211931B-92AC-4440-92D8-208F4D879CD9}" type="presParOf" srcId="{925788E0-6207-4BF0-8A38-CE38CB3C66DA}" destId="{EF9F4F2B-F425-44A8-AA10-DEEAD043901C}" srcOrd="2" destOrd="0" presId="urn:microsoft.com/office/officeart/2018/2/layout/IconVerticalSolidList"/>
    <dgm:cxn modelId="{6CC0009F-394B-46B3-BE04-2EA284453509}" type="presParOf" srcId="{925788E0-6207-4BF0-8A38-CE38CB3C66DA}" destId="{7F25242A-0F4C-4650-88AF-49DA4DD04994}" srcOrd="3" destOrd="0" presId="urn:microsoft.com/office/officeart/2018/2/layout/IconVerticalSolidList"/>
    <dgm:cxn modelId="{9F86E48B-C22D-4EAE-BDE6-495B518E86CE}" type="presParOf" srcId="{84D75A65-8D71-4150-A4F6-37CA127C9363}" destId="{258AC5FE-689A-45C4-A37C-9F331A7AD1AA}" srcOrd="7" destOrd="0" presId="urn:microsoft.com/office/officeart/2018/2/layout/IconVerticalSolidList"/>
    <dgm:cxn modelId="{1CC178A1-A114-4FED-8521-7156443DFD25}" type="presParOf" srcId="{84D75A65-8D71-4150-A4F6-37CA127C9363}" destId="{672C560A-711C-4332-A913-1C94E2E4B781}" srcOrd="8" destOrd="0" presId="urn:microsoft.com/office/officeart/2018/2/layout/IconVerticalSolidList"/>
    <dgm:cxn modelId="{172B7B8C-DEC1-4B52-A422-DBAD397DA927}" type="presParOf" srcId="{672C560A-711C-4332-A913-1C94E2E4B781}" destId="{86E84E88-26F3-4C71-ADDC-27407DC3A934}" srcOrd="0" destOrd="0" presId="urn:microsoft.com/office/officeart/2018/2/layout/IconVerticalSolidList"/>
    <dgm:cxn modelId="{97403942-A803-42CC-B815-13D29DC4120F}" type="presParOf" srcId="{672C560A-711C-4332-A913-1C94E2E4B781}" destId="{A7BD9483-EC69-4B0B-87EF-5BA721391381}" srcOrd="1" destOrd="0" presId="urn:microsoft.com/office/officeart/2018/2/layout/IconVerticalSolidList"/>
    <dgm:cxn modelId="{B7A3885E-07F0-4439-BFCC-C6D2CEBF0B10}" type="presParOf" srcId="{672C560A-711C-4332-A913-1C94E2E4B781}" destId="{096C65E5-7E20-4BB2-A00F-95957CE447A7}" srcOrd="2" destOrd="0" presId="urn:microsoft.com/office/officeart/2018/2/layout/IconVerticalSolidList"/>
    <dgm:cxn modelId="{B6A8A741-19E0-4D30-96E1-0DDFC6B7A71F}" type="presParOf" srcId="{672C560A-711C-4332-A913-1C94E2E4B781}" destId="{3FDAA682-6460-4EF2-8186-1C6750D87FE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563C95-8CED-44B8-8BDF-ADBE325899EB}">
      <dsp:nvSpPr>
        <dsp:cNvPr id="0" name=""/>
        <dsp:cNvSpPr/>
      </dsp:nvSpPr>
      <dsp:spPr>
        <a:xfrm>
          <a:off x="0" y="0"/>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242B3C-6A09-4055-B0A3-0EC776A429AF}">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2DF473-A9BD-4D93-9E6D-FF125D805FC4}">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GB" sz="1900" kern="1200"/>
            <a:t>Understanding the data model</a:t>
          </a:r>
          <a:endParaRPr lang="en-US" sz="1900" kern="1200"/>
        </a:p>
      </dsp:txBody>
      <dsp:txXfrm>
        <a:off x="836323" y="3399"/>
        <a:ext cx="9679276" cy="724089"/>
      </dsp:txXfrm>
    </dsp:sp>
    <dsp:sp modelId="{09C47C00-5BA6-4DBC-B70E-75C484260D6E}">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D86B4B-D6D8-4C72-8178-6126FF6DC167}">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913B9F-CE9E-48F5-8629-F14CC346973F}">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IN" sz="1900" kern="1200"/>
            <a:t>Data Cleaning</a:t>
          </a:r>
          <a:endParaRPr lang="en-US" sz="1900" kern="1200"/>
        </a:p>
      </dsp:txBody>
      <dsp:txXfrm>
        <a:off x="836323" y="908511"/>
        <a:ext cx="9679276" cy="724089"/>
      </dsp:txXfrm>
    </dsp:sp>
    <dsp:sp modelId="{BC175951-70F9-447B-9971-6B8F894A53DE}">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1EAB82-1689-4431-A1AD-F577CE68D1DF}">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090079-F96B-4EE6-85E3-75B698389B5B}">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IN" sz="1900" kern="1200"/>
            <a:t>Merging Data</a:t>
          </a:r>
          <a:endParaRPr lang="en-US" sz="1900" kern="1200"/>
        </a:p>
      </dsp:txBody>
      <dsp:txXfrm>
        <a:off x="836323" y="1813624"/>
        <a:ext cx="9679276" cy="724089"/>
      </dsp:txXfrm>
    </dsp:sp>
    <dsp:sp modelId="{C1DCB393-0A4D-4A6B-B10C-EDA352FD8479}">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78CF7C-C953-4CB1-B859-BF59E96C3557}">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25242A-0F4C-4650-88AF-49DA4DD04994}">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IN" sz="1900" kern="1200"/>
            <a:t>Analyse Data</a:t>
          </a:r>
          <a:endParaRPr lang="en-US" sz="1900" kern="1200"/>
        </a:p>
      </dsp:txBody>
      <dsp:txXfrm>
        <a:off x="836323" y="2718736"/>
        <a:ext cx="9679276" cy="724089"/>
      </dsp:txXfrm>
    </dsp:sp>
    <dsp:sp modelId="{86E84E88-26F3-4C71-ADDC-27407DC3A934}">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BD9483-EC69-4B0B-87EF-5BA721391381}">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DAA682-6460-4EF2-8186-1C6750D87FEC}">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IN" sz="1900" kern="1200"/>
            <a:t>Share Findings</a:t>
          </a:r>
          <a:endParaRPr lang="en-US" sz="1900" kern="1200"/>
        </a:p>
      </dsp:txBody>
      <dsp:txXfrm>
        <a:off x="836323" y="3623848"/>
        <a:ext cx="9679276" cy="7240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5/27/2023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z="5400" spc="400" dirty="0">
                <a:solidFill>
                  <a:schemeClr val="bg1"/>
                </a:solidFill>
              </a:rPr>
              <a:t>Social buzz analysis</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Moses Fernandes</a:t>
            </a: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E290-6FA4-D9EF-D6C5-A239FA40B94E}"/>
              </a:ext>
            </a:extLst>
          </p:cNvPr>
          <p:cNvSpPr>
            <a:spLocks noGrp="1"/>
          </p:cNvSpPr>
          <p:nvPr>
            <p:ph type="ctrTitle"/>
          </p:nvPr>
        </p:nvSpPr>
        <p:spPr/>
        <p:txBody>
          <a:bodyPr/>
          <a:lstStyle/>
          <a:p>
            <a:r>
              <a:rPr lang="en-GB" dirty="0"/>
              <a:t>THANK YOU</a:t>
            </a:r>
            <a:endParaRPr lang="en-IN" dirty="0"/>
          </a:p>
        </p:txBody>
      </p:sp>
    </p:spTree>
    <p:extLst>
      <p:ext uri="{BB962C8B-B14F-4D97-AF65-F5344CB8AC3E}">
        <p14:creationId xmlns:p14="http://schemas.microsoft.com/office/powerpoint/2010/main" val="372675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dirty="0">
                <a:solidFill>
                  <a:schemeClr val="bg1"/>
                </a:solidFill>
                <a:latin typeface="+mn-lt"/>
              </a:rPr>
              <a:t>Agenda</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sz="1800" dirty="0">
                <a:solidFill>
                  <a:schemeClr val="bg1"/>
                </a:solidFill>
              </a:rPr>
              <a:t>Project Summary</a:t>
            </a:r>
          </a:p>
          <a:p>
            <a:pPr algn="r"/>
            <a:r>
              <a:rPr lang="en-US" dirty="0"/>
              <a:t>Problem</a:t>
            </a:r>
          </a:p>
          <a:p>
            <a:pPr algn="r"/>
            <a:r>
              <a:rPr lang="en-US" dirty="0"/>
              <a:t>Analytics Team</a:t>
            </a:r>
          </a:p>
          <a:p>
            <a:pPr algn="r"/>
            <a:r>
              <a:rPr lang="en-US" sz="1800" dirty="0">
                <a:solidFill>
                  <a:schemeClr val="bg1"/>
                </a:solidFill>
              </a:rPr>
              <a:t>Pr</a:t>
            </a:r>
            <a:r>
              <a:rPr lang="en-US" dirty="0"/>
              <a:t>ocess</a:t>
            </a:r>
          </a:p>
          <a:p>
            <a:pPr algn="r"/>
            <a:r>
              <a:rPr lang="en-US" sz="1800" dirty="0">
                <a:solidFill>
                  <a:schemeClr val="bg1"/>
                </a:solidFill>
              </a:rPr>
              <a:t>Insights</a:t>
            </a:r>
            <a:endParaRPr lang="en-US" dirty="0"/>
          </a:p>
          <a:p>
            <a:pPr algn="r"/>
            <a:r>
              <a:rPr lang="en-US" sz="1800" dirty="0">
                <a:solidFill>
                  <a:schemeClr val="bg1"/>
                </a:solidFill>
              </a:rPr>
              <a:t>Recommendations</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Project Summary</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normAutofit fontScale="92500" lnSpcReduction="20000"/>
          </a:bodyPr>
          <a:lstStyle/>
          <a:p>
            <a:pPr algn="l"/>
            <a:r>
              <a:rPr lang="en-US" sz="2000"/>
              <a:t>Social Buzz is a social media conglomerate</a:t>
            </a:r>
            <a:r>
              <a:rPr lang="en-IN" sz="1800">
                <a:solidFill>
                  <a:srgbClr val="000000"/>
                </a:solidFill>
              </a:rPr>
              <a:t> which </a:t>
            </a:r>
            <a:r>
              <a:rPr lang="en-GB" sz="1800" b="0" i="0" u="none" strike="noStrike" baseline="0">
                <a:solidFill>
                  <a:srgbClr val="000000"/>
                </a:solidFill>
              </a:rPr>
              <a:t>emphasizes content by keeping all users anonymous, only tracking user reactions on every piece of content. </a:t>
            </a:r>
          </a:p>
          <a:p>
            <a:pPr algn="l"/>
            <a:r>
              <a:rPr lang="en-GB" sz="1800">
                <a:solidFill>
                  <a:srgbClr val="000000"/>
                </a:solidFill>
              </a:rPr>
              <a:t>Accenture is </a:t>
            </a:r>
            <a:r>
              <a:rPr lang="en-GB" sz="1800" b="0" i="0" u="none" strike="noStrike" baseline="0">
                <a:solidFill>
                  <a:srgbClr val="000000"/>
                </a:solidFill>
              </a:rPr>
              <a:t>running a 3 month initial project and is tasked </a:t>
            </a:r>
            <a:r>
              <a:rPr lang="en-GB" sz="1800">
                <a:solidFill>
                  <a:srgbClr val="000000"/>
                </a:solidFill>
              </a:rPr>
              <a:t>the following:</a:t>
            </a:r>
          </a:p>
          <a:p>
            <a:r>
              <a:rPr lang="en-GB" sz="1800" b="0" i="0" u="none" strike="noStrike" baseline="0">
                <a:solidFill>
                  <a:srgbClr val="000000"/>
                </a:solidFill>
              </a:rPr>
              <a:t>- An audit of their big data practice. </a:t>
            </a:r>
          </a:p>
          <a:p>
            <a:r>
              <a:rPr lang="en-GB" sz="1800" b="0" i="0" u="none" strike="noStrike" baseline="0">
                <a:solidFill>
                  <a:srgbClr val="000000"/>
                </a:solidFill>
              </a:rPr>
              <a:t>- Recommendations for a successful IPO. </a:t>
            </a:r>
          </a:p>
          <a:p>
            <a:r>
              <a:rPr lang="en-GB" sz="1800" b="0" i="0" u="none" strike="noStrike" baseline="0">
                <a:solidFill>
                  <a:srgbClr val="000000"/>
                </a:solidFill>
              </a:rPr>
              <a:t>- An analysis of their content categories that highlights the top 5 categories with the largest aggregate popularity.</a:t>
            </a:r>
          </a:p>
          <a:p>
            <a:pPr algn="l"/>
            <a:r>
              <a:rPr lang="en-US" sz="2000"/>
              <a:t> </a:t>
            </a:r>
            <a:endParaRPr lang="en-US" dirty="0"/>
          </a:p>
        </p:txBody>
      </p:sp>
      <p:pic>
        <p:nvPicPr>
          <p:cNvPr id="8" name="Picture Placeholder 7" descr="A group of emojis in bubbles&#10;&#10;Description automatically generated with low confidence">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2"/>
          <a:srcRect/>
          <a:stretch/>
        </p:blipFill>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a:t>Social buzz</a:t>
            </a:r>
            <a:endParaRPr lang="en-US" dirty="0"/>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7EE0A6B3-EB7E-45AA-ADB6-138489E0C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a:extLst>
              <a:ext uri="{FF2B5EF4-FFF2-40B4-BE49-F238E27FC236}">
                <a16:creationId xmlns:a16="http://schemas.microsoft.com/office/drawing/2014/main" id="{0C0EA1AB-DC8C-4976-9474-9313A673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3" name="Picture 12">
            <a:extLst>
              <a:ext uri="{FF2B5EF4-FFF2-40B4-BE49-F238E27FC236}">
                <a16:creationId xmlns:a16="http://schemas.microsoft.com/office/drawing/2014/main" id="{4FB17FCA-FB7B-DD39-E891-2FD32F9E95D7}"/>
              </a:ext>
            </a:extLst>
          </p:cNvPr>
          <p:cNvPicPr>
            <a:picLocks noChangeAspect="1"/>
          </p:cNvPicPr>
          <p:nvPr/>
        </p:nvPicPr>
        <p:blipFill rotWithShape="1">
          <a:blip r:embed="rId2">
            <a:duotone>
              <a:schemeClr val="accent1">
                <a:shade val="45000"/>
                <a:satMod val="135000"/>
              </a:schemeClr>
              <a:prstClr val="white"/>
            </a:duotone>
            <a:alphaModFix amt="35000"/>
          </a:blip>
          <a:srcRect t="8164" b="1475"/>
          <a:stretch/>
        </p:blipFill>
        <p:spPr>
          <a:xfrm>
            <a:off x="20" y="-8877"/>
            <a:ext cx="12191980" cy="6858000"/>
          </a:xfrm>
          <a:prstGeom prst="rect">
            <a:avLst/>
          </a:prstGeom>
        </p:spPr>
      </p:pic>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1188069" y="381935"/>
            <a:ext cx="5366040" cy="2344840"/>
          </a:xfrm>
        </p:spPr>
        <p:txBody>
          <a:bodyPr vert="horz" lIns="91440" tIns="45720" rIns="91440" bIns="45720" rtlCol="0" anchor="b">
            <a:normAutofit/>
          </a:bodyPr>
          <a:lstStyle/>
          <a:p>
            <a:r>
              <a:rPr lang="en-US" sz="7200" kern="1200">
                <a:solidFill>
                  <a:srgbClr val="FFFFFF"/>
                </a:solidFill>
                <a:latin typeface="+mj-lt"/>
                <a:ea typeface="+mj-ea"/>
                <a:cs typeface="+mj-cs"/>
              </a:rPr>
              <a:t>Problem</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rot="16200000">
            <a:off x="-1150424" y="1591484"/>
            <a:ext cx="3548094" cy="365125"/>
          </a:xfrm>
        </p:spPr>
        <p:txBody>
          <a:bodyPr vert="horz" lIns="91440" tIns="45720" rIns="91440" bIns="45720" rtlCol="0" anchor="ctr">
            <a:normAutofit/>
          </a:bodyPr>
          <a:lstStyle/>
          <a:p>
            <a:pPr>
              <a:spcAft>
                <a:spcPts val="600"/>
              </a:spcAft>
            </a:pPr>
            <a:r>
              <a:rPr lang="en-US" b="1" i="0" kern="1200" cap="all" spc="100" baseline="0">
                <a:solidFill>
                  <a:srgbClr val="FFFFFF"/>
                </a:solidFill>
                <a:latin typeface="+mn-lt"/>
                <a:ea typeface="+mn-ea"/>
                <a:cs typeface="+mn-cs"/>
              </a:rPr>
              <a:t>Social buzz</a:t>
            </a:r>
          </a:p>
        </p:txBody>
      </p:sp>
      <p:sp>
        <p:nvSpPr>
          <p:cNvPr id="2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29"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1188069" y="3175552"/>
            <a:ext cx="5366041" cy="2809114"/>
          </a:xfrm>
        </p:spPr>
        <p:txBody>
          <a:bodyPr vert="horz" lIns="91440" tIns="45720" rIns="91440" bIns="45720" rtlCol="0" anchor="t">
            <a:normAutofit/>
          </a:bodyPr>
          <a:lstStyle/>
          <a:p>
            <a:pPr indent="-228600">
              <a:lnSpc>
                <a:spcPct val="90000"/>
              </a:lnSpc>
              <a:buFont typeface="Arial" panose="020B0604020202020204" pitchFamily="34" charset="0"/>
              <a:buChar char="•"/>
            </a:pPr>
            <a:r>
              <a:rPr lang="en-GB" sz="1800" dirty="0">
                <a:solidFill>
                  <a:srgbClr val="FFFFFF"/>
                </a:solidFill>
              </a:rPr>
              <a:t>The problem being faced by Social Buzz is the challenge of effectively managing and analysing the massive amount of unstructured data generated from their rapidly growing user base. </a:t>
            </a:r>
          </a:p>
          <a:p>
            <a:pPr indent="-228600">
              <a:lnSpc>
                <a:spcPct val="90000"/>
              </a:lnSpc>
              <a:buFont typeface="Arial" panose="020B0604020202020204" pitchFamily="34" charset="0"/>
              <a:buChar char="•"/>
            </a:pPr>
            <a:r>
              <a:rPr lang="en-GB" sz="1800" dirty="0">
                <a:solidFill>
                  <a:srgbClr val="FFFFFF"/>
                </a:solidFill>
              </a:rPr>
              <a:t>The company needs to find a solution to efficiently handle and maintain this complex technology infrastructure.</a:t>
            </a:r>
            <a:endParaRPr lang="en-US" sz="1800" dirty="0">
              <a:solidFill>
                <a:srgbClr val="FFFFFF"/>
              </a:solidFill>
            </a:endParaRP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a:solidFill>
                  <a:srgbClr val="FFFFFF"/>
                </a:solidFill>
              </a:rPr>
              <a:pPr>
                <a:spcAft>
                  <a:spcPts val="600"/>
                </a:spcAft>
              </a:pPr>
              <a:t>4</a:t>
            </a:fld>
            <a:endParaRPr lang="en-US">
              <a:solidFill>
                <a:srgbClr val="FFFFFF"/>
              </a:solidFill>
            </a:endParaRPr>
          </a:p>
        </p:txBody>
      </p:sp>
    </p:spTree>
    <p:extLst>
      <p:ext uri="{BB962C8B-B14F-4D97-AF65-F5344CB8AC3E}">
        <p14:creationId xmlns:p14="http://schemas.microsoft.com/office/powerpoint/2010/main" val="833511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ANALYTICS 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Social BUZZ</a:t>
            </a:r>
          </a:p>
        </p:txBody>
      </p:sp>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9/3/20XX</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5</a:t>
            </a:fld>
            <a:endParaRPr lang="en-US" dirty="0"/>
          </a:p>
        </p:txBody>
      </p:sp>
      <p:grpSp>
        <p:nvGrpSpPr>
          <p:cNvPr id="12" name="Group 23">
            <a:extLst>
              <a:ext uri="{FF2B5EF4-FFF2-40B4-BE49-F238E27FC236}">
                <a16:creationId xmlns:a16="http://schemas.microsoft.com/office/drawing/2014/main" id="{5B810102-7516-4BE4-A704-3A7AEFEF5D32}"/>
              </a:ext>
            </a:extLst>
          </p:cNvPr>
          <p:cNvGrpSpPr>
            <a:grpSpLocks noChangeAspect="1"/>
          </p:cNvGrpSpPr>
          <p:nvPr/>
        </p:nvGrpSpPr>
        <p:grpSpPr>
          <a:xfrm>
            <a:off x="5002333" y="2166437"/>
            <a:ext cx="2187334" cy="2123082"/>
            <a:chOff x="-23042" y="66269"/>
            <a:chExt cx="6542158" cy="6349987"/>
          </a:xfrm>
        </p:grpSpPr>
        <p:sp>
          <p:nvSpPr>
            <p:cNvPr id="13" name="Freeform 24">
              <a:extLst>
                <a:ext uri="{FF2B5EF4-FFF2-40B4-BE49-F238E27FC236}">
                  <a16:creationId xmlns:a16="http://schemas.microsoft.com/office/drawing/2014/main" id="{4B77F2E7-0817-A8E0-36D0-F2ED1CFC9261}"/>
                </a:ext>
              </a:extLst>
            </p:cNvPr>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162891" t="-16684" r="-160683" b="-166629"/>
              </a:stretch>
            </a:blipFill>
            <a:ln>
              <a:solidFill>
                <a:srgbClr val="00BAFF"/>
              </a:solidFill>
            </a:ln>
          </p:spPr>
        </p:sp>
        <p:sp>
          <p:nvSpPr>
            <p:cNvPr id="14" name="Freeform 25">
              <a:extLst>
                <a:ext uri="{FF2B5EF4-FFF2-40B4-BE49-F238E27FC236}">
                  <a16:creationId xmlns:a16="http://schemas.microsoft.com/office/drawing/2014/main" id="{4649471B-2B99-66A2-1635-57417CCD4EDB}"/>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15" name="Group 28">
            <a:extLst>
              <a:ext uri="{FF2B5EF4-FFF2-40B4-BE49-F238E27FC236}">
                <a16:creationId xmlns:a16="http://schemas.microsoft.com/office/drawing/2014/main" id="{043A73EB-99E4-63FB-E07A-E6522F89435D}"/>
              </a:ext>
            </a:extLst>
          </p:cNvPr>
          <p:cNvGrpSpPr>
            <a:grpSpLocks noChangeAspect="1"/>
          </p:cNvGrpSpPr>
          <p:nvPr/>
        </p:nvGrpSpPr>
        <p:grpSpPr>
          <a:xfrm>
            <a:off x="809239" y="2106308"/>
            <a:ext cx="2174041" cy="2165548"/>
            <a:chOff x="0" y="0"/>
            <a:chExt cx="6502400" cy="6477000"/>
          </a:xfrm>
        </p:grpSpPr>
        <p:sp>
          <p:nvSpPr>
            <p:cNvPr id="16" name="Freeform 29">
              <a:extLst>
                <a:ext uri="{FF2B5EF4-FFF2-40B4-BE49-F238E27FC236}">
                  <a16:creationId xmlns:a16="http://schemas.microsoft.com/office/drawing/2014/main" id="{5F6062C0-B9CB-958E-9DC2-75D73EEF95E0}"/>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164266" t="1917" r="-22903" b="-93994"/>
              </a:stretch>
            </a:blipFill>
            <a:ln>
              <a:solidFill>
                <a:srgbClr val="00BAFF"/>
              </a:solidFill>
            </a:ln>
          </p:spPr>
          <p:txBody>
            <a:bodyPr/>
            <a:lstStyle/>
            <a:p>
              <a:endParaRPr lang="en-AU" dirty="0"/>
            </a:p>
          </p:txBody>
        </p:sp>
        <p:sp>
          <p:nvSpPr>
            <p:cNvPr id="17" name="Freeform 30">
              <a:extLst>
                <a:ext uri="{FF2B5EF4-FFF2-40B4-BE49-F238E27FC236}">
                  <a16:creationId xmlns:a16="http://schemas.microsoft.com/office/drawing/2014/main" id="{AAB1DEA4-E7DD-E9C9-D85D-E11BCC53374A}"/>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18" name="Footer Placeholder 4">
            <a:extLst>
              <a:ext uri="{FF2B5EF4-FFF2-40B4-BE49-F238E27FC236}">
                <a16:creationId xmlns:a16="http://schemas.microsoft.com/office/drawing/2014/main" id="{94B0B6E8-D3B4-99D2-D14E-6B68864329BA}"/>
              </a:ext>
            </a:extLst>
          </p:cNvPr>
          <p:cNvSpPr txBox="1">
            <a:spLocks/>
          </p:cNvSpPr>
          <p:nvPr/>
        </p:nvSpPr>
        <p:spPr>
          <a:xfrm>
            <a:off x="118883" y="4448439"/>
            <a:ext cx="3630168" cy="365125"/>
          </a:xfrm>
          <a:prstGeom prst="rect">
            <a:avLst/>
          </a:prstGeom>
        </p:spPr>
        <p:txBody>
          <a:bodyPr vert="horz" lIns="91440" tIns="45720" rIns="91440" bIns="45720" rtlCol="0" anchor="ctr"/>
          <a:lstStyle>
            <a:defPPr>
              <a:defRPr lang="en-US"/>
            </a:defPPr>
            <a:lvl1pPr marL="0" algn="ctr"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ANDREW FLEMING</a:t>
            </a:r>
          </a:p>
        </p:txBody>
      </p:sp>
      <p:sp>
        <p:nvSpPr>
          <p:cNvPr id="19" name="Footer Placeholder 4">
            <a:extLst>
              <a:ext uri="{FF2B5EF4-FFF2-40B4-BE49-F238E27FC236}">
                <a16:creationId xmlns:a16="http://schemas.microsoft.com/office/drawing/2014/main" id="{656DD5B1-1ED2-E5DE-376C-2A0757F43536}"/>
              </a:ext>
            </a:extLst>
          </p:cNvPr>
          <p:cNvSpPr txBox="1">
            <a:spLocks/>
          </p:cNvSpPr>
          <p:nvPr/>
        </p:nvSpPr>
        <p:spPr>
          <a:xfrm>
            <a:off x="125039" y="4813564"/>
            <a:ext cx="3630168" cy="365125"/>
          </a:xfrm>
          <a:prstGeom prst="rect">
            <a:avLst/>
          </a:prstGeom>
        </p:spPr>
        <p:txBody>
          <a:bodyPr vert="horz" lIns="91440" tIns="45720" rIns="91440" bIns="45720" rtlCol="0" anchor="ctr"/>
          <a:lstStyle>
            <a:defPPr>
              <a:defRPr lang="en-US"/>
            </a:defPPr>
            <a:lvl1pPr marL="0" algn="ctr"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CHIEF TECHNICAL ARCHITECT</a:t>
            </a:r>
          </a:p>
        </p:txBody>
      </p:sp>
      <p:sp>
        <p:nvSpPr>
          <p:cNvPr id="20" name="Footer Placeholder 4">
            <a:extLst>
              <a:ext uri="{FF2B5EF4-FFF2-40B4-BE49-F238E27FC236}">
                <a16:creationId xmlns:a16="http://schemas.microsoft.com/office/drawing/2014/main" id="{E9885EFF-8640-CA37-1036-B8B721DFA372}"/>
              </a:ext>
            </a:extLst>
          </p:cNvPr>
          <p:cNvSpPr txBox="1">
            <a:spLocks/>
          </p:cNvSpPr>
          <p:nvPr/>
        </p:nvSpPr>
        <p:spPr>
          <a:xfrm>
            <a:off x="4274760" y="4448998"/>
            <a:ext cx="3630168" cy="365125"/>
          </a:xfrm>
          <a:prstGeom prst="rect">
            <a:avLst/>
          </a:prstGeom>
        </p:spPr>
        <p:txBody>
          <a:bodyPr vert="horz" lIns="91440" tIns="45720" rIns="91440" bIns="45720" rtlCol="0" anchor="ctr"/>
          <a:lstStyle>
            <a:defPPr>
              <a:defRPr lang="en-US"/>
            </a:defPPr>
            <a:lvl1pPr marL="0" algn="ctr"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MARCUS ROMPTON</a:t>
            </a:r>
          </a:p>
        </p:txBody>
      </p:sp>
      <p:sp>
        <p:nvSpPr>
          <p:cNvPr id="21" name="Footer Placeholder 4">
            <a:extLst>
              <a:ext uri="{FF2B5EF4-FFF2-40B4-BE49-F238E27FC236}">
                <a16:creationId xmlns:a16="http://schemas.microsoft.com/office/drawing/2014/main" id="{30E7E887-464D-CE3C-990E-AF338AF3AA3A}"/>
              </a:ext>
            </a:extLst>
          </p:cNvPr>
          <p:cNvSpPr txBox="1">
            <a:spLocks/>
          </p:cNvSpPr>
          <p:nvPr/>
        </p:nvSpPr>
        <p:spPr>
          <a:xfrm>
            <a:off x="4280916" y="4814123"/>
            <a:ext cx="3630168" cy="365125"/>
          </a:xfrm>
          <a:prstGeom prst="rect">
            <a:avLst/>
          </a:prstGeom>
        </p:spPr>
        <p:txBody>
          <a:bodyPr vert="horz" lIns="91440" tIns="45720" rIns="91440" bIns="45720" rtlCol="0" anchor="ctr"/>
          <a:lstStyle>
            <a:defPPr>
              <a:defRPr lang="en-US"/>
            </a:defPPr>
            <a:lvl1pPr marL="0" algn="ctr"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SENIOR PRINCIPLE</a:t>
            </a:r>
          </a:p>
        </p:txBody>
      </p:sp>
      <p:sp>
        <p:nvSpPr>
          <p:cNvPr id="24" name="Freeform 25">
            <a:extLst>
              <a:ext uri="{FF2B5EF4-FFF2-40B4-BE49-F238E27FC236}">
                <a16:creationId xmlns:a16="http://schemas.microsoft.com/office/drawing/2014/main" id="{AC614E70-3231-0943-05FD-17080E5516A3}"/>
              </a:ext>
            </a:extLst>
          </p:cNvPr>
          <p:cNvSpPr/>
          <p:nvPr/>
        </p:nvSpPr>
        <p:spPr>
          <a:xfrm>
            <a:off x="9192494" y="2190585"/>
            <a:ext cx="2123087" cy="2123082"/>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pic>
        <p:nvPicPr>
          <p:cNvPr id="26" name="Picture 25" descr="A person in a suit and tie&#10;&#10;Description automatically generated with medium confidence">
            <a:extLst>
              <a:ext uri="{FF2B5EF4-FFF2-40B4-BE49-F238E27FC236}">
                <a16:creationId xmlns:a16="http://schemas.microsoft.com/office/drawing/2014/main" id="{04A2792B-B7D2-E1D5-33E2-2794455374E1}"/>
              </a:ext>
            </a:extLst>
          </p:cNvPr>
          <p:cNvPicPr>
            <a:picLocks noChangeAspect="1"/>
          </p:cNvPicPr>
          <p:nvPr/>
        </p:nvPicPr>
        <p:blipFill>
          <a:blip r:embed="rId4"/>
          <a:stretch>
            <a:fillRect/>
          </a:stretch>
        </p:blipFill>
        <p:spPr>
          <a:xfrm>
            <a:off x="9092628" y="2146157"/>
            <a:ext cx="2322817" cy="2227560"/>
          </a:xfrm>
          <a:prstGeom prst="ellipse">
            <a:avLst/>
          </a:prstGeom>
          <a:noFill/>
          <a:ln w="63500" cap="rnd">
            <a:solidFill>
              <a:schemeClr val="accent1">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7" name="Footer Placeholder 4">
            <a:extLst>
              <a:ext uri="{FF2B5EF4-FFF2-40B4-BE49-F238E27FC236}">
                <a16:creationId xmlns:a16="http://schemas.microsoft.com/office/drawing/2014/main" id="{DDA4A203-0404-7182-C107-FBF8555211F2}"/>
              </a:ext>
            </a:extLst>
          </p:cNvPr>
          <p:cNvSpPr txBox="1">
            <a:spLocks/>
          </p:cNvSpPr>
          <p:nvPr/>
        </p:nvSpPr>
        <p:spPr>
          <a:xfrm>
            <a:off x="8555676" y="4464061"/>
            <a:ext cx="3630168" cy="365125"/>
          </a:xfrm>
          <a:prstGeom prst="rect">
            <a:avLst/>
          </a:prstGeom>
        </p:spPr>
        <p:txBody>
          <a:bodyPr vert="horz" lIns="91440" tIns="45720" rIns="91440" bIns="45720" rtlCol="0" anchor="ctr"/>
          <a:lstStyle>
            <a:defPPr>
              <a:defRPr lang="en-US"/>
            </a:defPPr>
            <a:lvl1pPr marL="0" algn="ctr"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MOSES FERNANDES</a:t>
            </a:r>
          </a:p>
        </p:txBody>
      </p:sp>
      <p:sp>
        <p:nvSpPr>
          <p:cNvPr id="28" name="Footer Placeholder 4">
            <a:extLst>
              <a:ext uri="{FF2B5EF4-FFF2-40B4-BE49-F238E27FC236}">
                <a16:creationId xmlns:a16="http://schemas.microsoft.com/office/drawing/2014/main" id="{25EF7834-4BC7-99FC-9838-CF722880A251}"/>
              </a:ext>
            </a:extLst>
          </p:cNvPr>
          <p:cNvSpPr txBox="1">
            <a:spLocks/>
          </p:cNvSpPr>
          <p:nvPr/>
        </p:nvSpPr>
        <p:spPr>
          <a:xfrm>
            <a:off x="8561832" y="4829186"/>
            <a:ext cx="3630168" cy="365125"/>
          </a:xfrm>
          <a:prstGeom prst="rect">
            <a:avLst/>
          </a:prstGeom>
        </p:spPr>
        <p:txBody>
          <a:bodyPr vert="horz" lIns="91440" tIns="45720" rIns="91440" bIns="45720" rtlCol="0" anchor="ctr"/>
          <a:lstStyle>
            <a:defPPr>
              <a:defRPr lang="en-US"/>
            </a:defPPr>
            <a:lvl1pPr marL="0" algn="ctr"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DATA ANALYST</a:t>
            </a:r>
          </a:p>
        </p:txBody>
      </p:sp>
    </p:spTree>
    <p:extLst>
      <p:ext uri="{BB962C8B-B14F-4D97-AF65-F5344CB8AC3E}">
        <p14:creationId xmlns:p14="http://schemas.microsoft.com/office/powerpoint/2010/main" val="2270028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6</a:t>
            </a:fld>
            <a:endParaRPr lang="en-US" b="1" cap="all" spc="100" dirty="0">
              <a:solidFill>
                <a:schemeClr val="accent2"/>
              </a:solidFill>
            </a:endParaRPr>
          </a:p>
        </p:txBody>
      </p:sp>
      <p:graphicFrame>
        <p:nvGraphicFramePr>
          <p:cNvPr id="11" name="Content Placeholder 2">
            <a:extLst>
              <a:ext uri="{FF2B5EF4-FFF2-40B4-BE49-F238E27FC236}">
                <a16:creationId xmlns:a16="http://schemas.microsoft.com/office/drawing/2014/main" id="{CEAAA9A6-6FC7-FA1A-CE87-C86ADE3F268C}"/>
              </a:ext>
            </a:extLst>
          </p:cNvPr>
          <p:cNvGraphicFramePr>
            <a:graphicFrameLocks noGrp="1"/>
          </p:cNvGraphicFramePr>
          <p:nvPr>
            <p:ph idx="1"/>
            <p:extLst>
              <p:ext uri="{D42A27DB-BD31-4B8C-83A1-F6EECF244321}">
                <p14:modId xmlns:p14="http://schemas.microsoft.com/office/powerpoint/2010/main" val="28829768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itle 1">
            <a:extLst>
              <a:ext uri="{FF2B5EF4-FFF2-40B4-BE49-F238E27FC236}">
                <a16:creationId xmlns:a16="http://schemas.microsoft.com/office/drawing/2014/main" id="{15890B9E-5430-BBBF-5691-9F15C05E8C0E}"/>
              </a:ext>
            </a:extLst>
          </p:cNvPr>
          <p:cNvSpPr txBox="1">
            <a:spLocks/>
          </p:cNvSpPr>
          <p:nvPr/>
        </p:nvSpPr>
        <p:spPr>
          <a:xfrm>
            <a:off x="838200" y="-120663"/>
            <a:ext cx="9144000" cy="23408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US" b="1" cap="all" spc="400" dirty="0"/>
              <a:t>process</a:t>
            </a:r>
            <a:endParaRPr lang="en-US" dirty="0"/>
          </a:p>
        </p:txBody>
      </p:sp>
    </p:spTree>
    <p:extLst>
      <p:ext uri="{BB962C8B-B14F-4D97-AF65-F5344CB8AC3E}">
        <p14:creationId xmlns:p14="http://schemas.microsoft.com/office/powerpoint/2010/main" val="783914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2">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0" name="Rectangle 14">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screenshot of a computer&#10;&#10;Description automatically generated with medium confidence">
            <a:extLst>
              <a:ext uri="{FF2B5EF4-FFF2-40B4-BE49-F238E27FC236}">
                <a16:creationId xmlns:a16="http://schemas.microsoft.com/office/drawing/2014/main" id="{005D6FF9-38BB-1C35-77DD-0E48E56BB345}"/>
              </a:ext>
            </a:extLst>
          </p:cNvPr>
          <p:cNvPicPr>
            <a:picLocks noGrp="1" noChangeAspect="1"/>
          </p:cNvPicPr>
          <p:nvPr>
            <p:ph idx="1"/>
          </p:nvPr>
        </p:nvPicPr>
        <p:blipFill rotWithShape="1">
          <a:blip r:embed="rId2"/>
          <a:srcRect r="-1" b="2572"/>
          <a:stretch/>
        </p:blipFill>
        <p:spPr>
          <a:xfrm>
            <a:off x="20" y="10"/>
            <a:ext cx="12188932" cy="6857990"/>
          </a:xfrm>
          <a:prstGeom prst="rect">
            <a:avLst/>
          </a:prstGeom>
        </p:spPr>
      </p:pic>
      <p:sp>
        <p:nvSpPr>
          <p:cNvPr id="21" name="Rectangle 16">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r>
              <a:rPr lang="en-US" sz="4400" b="1" i="0" kern="1200" cap="all" baseline="0">
                <a:solidFill>
                  <a:schemeClr val="bg1"/>
                </a:solidFill>
                <a:latin typeface="+mj-lt"/>
                <a:ea typeface="+mj-ea"/>
                <a:cs typeface="+mj-cs"/>
              </a:rPr>
              <a:t>Insights</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7</a:t>
            </a:fld>
            <a:endParaRPr lang="en-US">
              <a:solidFill>
                <a:schemeClr val="bg1"/>
              </a:solidFill>
            </a:endParaRPr>
          </a:p>
        </p:txBody>
      </p:sp>
    </p:spTree>
    <p:extLst>
      <p:ext uri="{BB962C8B-B14F-4D97-AF65-F5344CB8AC3E}">
        <p14:creationId xmlns:p14="http://schemas.microsoft.com/office/powerpoint/2010/main" val="277827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Straight Connector 15">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31" name="Rectangle 1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3776" y="1336390"/>
            <a:ext cx="6190412" cy="1182927"/>
          </a:xfrm>
        </p:spPr>
        <p:txBody>
          <a:bodyPr vert="horz" lIns="91440" tIns="45720" rIns="91440" bIns="45720" rtlCol="0" anchor="b">
            <a:normAutofit/>
          </a:bodyPr>
          <a:lstStyle/>
          <a:p>
            <a:r>
              <a:rPr lang="en-US" kern="1200">
                <a:solidFill>
                  <a:schemeClr val="tx1"/>
                </a:solidFill>
                <a:latin typeface="+mj-lt"/>
                <a:ea typeface="+mj-ea"/>
                <a:cs typeface="+mj-cs"/>
              </a:rPr>
              <a:t>Findings</a:t>
            </a:r>
          </a:p>
        </p:txBody>
      </p:sp>
      <p:cxnSp>
        <p:nvCxnSpPr>
          <p:cNvPr id="32" name="!!Straight Connector">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2190" y="623907"/>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Social buzz</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03776" y="2829330"/>
            <a:ext cx="6190412" cy="3344459"/>
          </a:xfrm>
        </p:spPr>
        <p:txBody>
          <a:bodyPr vert="horz" lIns="91440" tIns="45720" rIns="91440" bIns="45720" rtlCol="0" anchor="t">
            <a:normAutofit/>
          </a:bodyPr>
          <a:lstStyle/>
          <a:p>
            <a:pPr marL="285750" indent="-228600">
              <a:lnSpc>
                <a:spcPct val="90000"/>
              </a:lnSpc>
              <a:buFont typeface="Arial" panose="020B0604020202020204" pitchFamily="34" charset="0"/>
              <a:buChar char="•"/>
            </a:pPr>
            <a:r>
              <a:rPr lang="en-US" sz="1800" dirty="0"/>
              <a:t>There are about 16 unique categories</a:t>
            </a:r>
          </a:p>
          <a:p>
            <a:pPr marL="285750" indent="-228600">
              <a:lnSpc>
                <a:spcPct val="90000"/>
              </a:lnSpc>
              <a:buFont typeface="Arial" panose="020B0604020202020204" pitchFamily="34" charset="0"/>
              <a:buChar char="•"/>
            </a:pPr>
            <a:r>
              <a:rPr lang="en-US" sz="1800" dirty="0"/>
              <a:t>Animals occupy the highest scoring category with 1,897 reactions.</a:t>
            </a:r>
          </a:p>
          <a:p>
            <a:pPr marL="285750" indent="-228600">
              <a:lnSpc>
                <a:spcPct val="90000"/>
              </a:lnSpc>
              <a:buFont typeface="Arial" panose="020B0604020202020204" pitchFamily="34" charset="0"/>
              <a:buChar char="•"/>
            </a:pPr>
            <a:r>
              <a:rPr lang="en-US" sz="1800" dirty="0"/>
              <a:t>May has the highest number of posts while February has the least number of posts.</a:t>
            </a:r>
          </a:p>
          <a:p>
            <a:pPr marL="285750" indent="-228600">
              <a:lnSpc>
                <a:spcPct val="90000"/>
              </a:lnSpc>
              <a:buFont typeface="Arial" panose="020B0604020202020204" pitchFamily="34" charset="0"/>
              <a:buChar char="•"/>
            </a:pPr>
            <a:r>
              <a:rPr lang="en-US" sz="1800" dirty="0"/>
              <a:t>A positive sentiment is expressed by 14,000 individuals and a negative sentiment is expressed by 8,000 individuals</a:t>
            </a:r>
          </a:p>
          <a:p>
            <a:pPr marL="285750" indent="-228600">
              <a:lnSpc>
                <a:spcPct val="90000"/>
              </a:lnSpc>
              <a:buFont typeface="Arial" panose="020B0604020202020204" pitchFamily="34" charset="0"/>
              <a:buChar char="•"/>
            </a:pPr>
            <a:r>
              <a:rPr lang="en-US" sz="1800" dirty="0"/>
              <a:t>There are 4 content types – Photos , Videos , GIFs and Audio. The most frequently posted content type is photos with 6.59k posts.</a:t>
            </a:r>
          </a:p>
        </p:txBody>
      </p:sp>
      <p:pic>
        <p:nvPicPr>
          <p:cNvPr id="8" name="Picture Placeholder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14017" r="19234" b="2"/>
          <a:stretch/>
        </p:blipFill>
        <p:spPr>
          <a:xfrm>
            <a:off x="7451965" y="1665519"/>
            <a:ext cx="4267645" cy="4267645"/>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p:spPr>
      </p:pic>
      <p:sp>
        <p:nvSpPr>
          <p:cNvPr id="33"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4"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8</a:t>
            </a:fld>
            <a:endParaRPr lang="en-US"/>
          </a:p>
        </p:txBody>
      </p:sp>
    </p:spTree>
    <p:extLst>
      <p:ext uri="{BB962C8B-B14F-4D97-AF65-F5344CB8AC3E}">
        <p14:creationId xmlns:p14="http://schemas.microsoft.com/office/powerpoint/2010/main" val="773256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Recommendations</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042347" y="1775242"/>
            <a:ext cx="10515601" cy="3684588"/>
          </a:xfrm>
        </p:spPr>
        <p:txBody>
          <a:bodyPr>
            <a:noAutofit/>
          </a:bodyPr>
          <a:lstStyle/>
          <a:p>
            <a:pPr>
              <a:lnSpc>
                <a:spcPct val="120000"/>
              </a:lnSpc>
            </a:pPr>
            <a:r>
              <a:rPr lang="en-US" sz="1600" dirty="0"/>
              <a:t>Continue producing more content on animals since it is the most scored category. This can help increase user engagement.</a:t>
            </a:r>
          </a:p>
          <a:p>
            <a:pPr>
              <a:lnSpc>
                <a:spcPct val="120000"/>
              </a:lnSpc>
            </a:pPr>
            <a:r>
              <a:rPr lang="en-US" sz="1600" dirty="0"/>
              <a:t>It is essential to identify the underlying factors contributing to positive, negative and neutral sentiment. Understand what drives positive sentiment and what triggers negative sentiment</a:t>
            </a:r>
          </a:p>
          <a:p>
            <a:pPr>
              <a:lnSpc>
                <a:spcPct val="120000"/>
              </a:lnSpc>
            </a:pPr>
            <a:r>
              <a:rPr lang="en-GB" sz="1600" dirty="0"/>
              <a:t>Although photos are the predominant content type, there is a balanced production of videos, GIFs, and audio. To cater to varied user preferences and enhance the user experience, diversifying the content mix by increasing the production of videos, GIFs, and audio content will provide a broader range of content options and contribute to a more engaging and enriching experience for the users.</a:t>
            </a:r>
          </a:p>
          <a:p>
            <a:pPr>
              <a:lnSpc>
                <a:spcPct val="120000"/>
              </a:lnSpc>
            </a:pPr>
            <a:r>
              <a:rPr lang="en-US" sz="1600" dirty="0"/>
              <a:t>Conduct a detailed analysis as to why May is the month with maximum engagement. Various factors such as seasonal trends , cultural events and app updates could be some contributing factors.</a:t>
            </a:r>
          </a:p>
          <a:p>
            <a:pPr>
              <a:lnSpc>
                <a:spcPct val="120000"/>
              </a:lnSpc>
            </a:pPr>
            <a:r>
              <a:rPr lang="en-US" sz="1600" dirty="0"/>
              <a:t>Consider establishing partnerships with various companies in the animal , science and health industries as these collaborations can raise awareness as well as boost engagement.</a:t>
            </a:r>
          </a:p>
        </p:txBody>
      </p:sp>
    </p:spTree>
    <p:extLst>
      <p:ext uri="{BB962C8B-B14F-4D97-AF65-F5344CB8AC3E}">
        <p14:creationId xmlns:p14="http://schemas.microsoft.com/office/powerpoint/2010/main" val="1403455250"/>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Galaxy presentation</Template>
  <TotalTime>71</TotalTime>
  <Words>443</Words>
  <Application>Microsoft Office PowerPoint</Application>
  <PresentationFormat>Widescreen</PresentationFormat>
  <Paragraphs>60</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Univers</vt:lpstr>
      <vt:lpstr>GradientUnivers</vt:lpstr>
      <vt:lpstr>Social buzz analysis</vt:lpstr>
      <vt:lpstr>Agenda</vt:lpstr>
      <vt:lpstr>Project Summary</vt:lpstr>
      <vt:lpstr>Problem</vt:lpstr>
      <vt:lpstr>ANALYTICS Team</vt:lpstr>
      <vt:lpstr>PowerPoint Presentation</vt:lpstr>
      <vt:lpstr>Insights</vt:lpstr>
      <vt:lpstr>Findings</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buzz analysis</dc:title>
  <dc:creator>wynne</dc:creator>
  <cp:lastModifiedBy>wynne</cp:lastModifiedBy>
  <cp:revision>1</cp:revision>
  <dcterms:created xsi:type="dcterms:W3CDTF">2023-05-27T07:10:23Z</dcterms:created>
  <dcterms:modified xsi:type="dcterms:W3CDTF">2023-05-27T08:22:05Z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